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quickStyle1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9854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1080" y="-25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86FAFA-F3F0-49C3-ACCD-00313E4D0383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ZA"/>
        </a:p>
      </dgm:t>
    </dgm:pt>
    <dgm:pt modelId="{8C1ED999-130E-4D86-8239-A6CAE94B989A}">
      <dgm:prSet phldrT="[Text]" custT="1"/>
      <dgm:spPr>
        <a:ln>
          <a:solidFill>
            <a:schemeClr val="accent5"/>
          </a:solidFill>
        </a:ln>
      </dgm:spPr>
      <dgm:t>
        <a:bodyPr/>
        <a:lstStyle/>
        <a:p>
          <a:pPr algn="ctr"/>
          <a:r>
            <a:rPr lang="en-ZA" sz="2400" b="0" strike="noStrike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To test different video deployment techniques</a:t>
          </a:r>
          <a:endParaRPr lang="en-ZA" sz="2400" dirty="0">
            <a:solidFill>
              <a:schemeClr val="accent1">
                <a:lumMod val="50000"/>
              </a:schemeClr>
            </a:solidFill>
            <a:latin typeface="Times New Roman" pitchFamily="18" charset="0"/>
            <a:cs typeface="Times New Roman" pitchFamily="18" charset="0"/>
          </a:endParaRPr>
        </a:p>
      </dgm:t>
    </dgm:pt>
    <dgm:pt modelId="{CCE49E20-F940-484E-B5A0-D1B4ACB50949}" type="parTrans" cxnId="{A61BEBD5-AE71-46DC-99DE-BBF974C7B199}">
      <dgm:prSet/>
      <dgm:spPr/>
      <dgm:t>
        <a:bodyPr/>
        <a:lstStyle/>
        <a:p>
          <a:endParaRPr lang="en-ZA"/>
        </a:p>
      </dgm:t>
    </dgm:pt>
    <dgm:pt modelId="{618157A1-5E5F-4A42-97F4-2BC7BE427AEB}" type="sibTrans" cxnId="{A61BEBD5-AE71-46DC-99DE-BBF974C7B199}">
      <dgm:prSet/>
      <dgm:spPr/>
      <dgm:t>
        <a:bodyPr/>
        <a:lstStyle/>
        <a:p>
          <a:endParaRPr lang="en-ZA"/>
        </a:p>
      </dgm:t>
    </dgm:pt>
    <dgm:pt modelId="{24545D05-F9DD-444F-BBF2-4CF80C152A85}">
      <dgm:prSet phldrT="[Text]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/>
        <a:lstStyle/>
        <a:p>
          <a:endParaRPr lang="en-ZA" dirty="0"/>
        </a:p>
      </dgm:t>
    </dgm:pt>
    <dgm:pt modelId="{65004138-2E17-4132-BF36-700A7892C529}" type="parTrans" cxnId="{1E510D47-55BD-4558-925A-C10F8D3EFD25}">
      <dgm:prSet/>
      <dgm:spPr/>
      <dgm:t>
        <a:bodyPr/>
        <a:lstStyle/>
        <a:p>
          <a:endParaRPr lang="en-ZA"/>
        </a:p>
      </dgm:t>
    </dgm:pt>
    <dgm:pt modelId="{1EB507BA-2900-4DFF-8880-8B4E587B024A}" type="sibTrans" cxnId="{1E510D47-55BD-4558-925A-C10F8D3EFD25}">
      <dgm:prSet/>
      <dgm:spPr/>
      <dgm:t>
        <a:bodyPr/>
        <a:lstStyle/>
        <a:p>
          <a:endParaRPr lang="en-ZA"/>
        </a:p>
      </dgm:t>
    </dgm:pt>
    <dgm:pt modelId="{77D2E478-C7FC-4C3C-AF3C-A322E3571ABE}">
      <dgm:prSet phldrT="[Text]" custT="1"/>
      <dgm:spPr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pPr algn="ctr"/>
          <a:r>
            <a:rPr lang="en-ZA" sz="2400" b="0" strike="noStrike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To compare species richness estimates based on remote underwater video and conventional netting techniques</a:t>
          </a:r>
          <a:endParaRPr lang="en-ZA" sz="2400" dirty="0">
            <a:solidFill>
              <a:schemeClr val="tx2">
                <a:lumMod val="75000"/>
              </a:schemeClr>
            </a:solidFill>
            <a:latin typeface="Times New Roman" pitchFamily="18" charset="0"/>
            <a:cs typeface="Times New Roman" pitchFamily="18" charset="0"/>
          </a:endParaRPr>
        </a:p>
      </dgm:t>
    </dgm:pt>
    <dgm:pt modelId="{404007CF-D1FA-4CD3-8A2C-FCBDD1EFD8C1}" type="parTrans" cxnId="{72B36A70-3B66-4EA6-8864-A19561884FEE}">
      <dgm:prSet/>
      <dgm:spPr/>
      <dgm:t>
        <a:bodyPr/>
        <a:lstStyle/>
        <a:p>
          <a:endParaRPr lang="en-ZA"/>
        </a:p>
      </dgm:t>
    </dgm:pt>
    <dgm:pt modelId="{728E7B3C-A828-4B15-BD44-A4F0BD12847D}" type="sibTrans" cxnId="{72B36A70-3B66-4EA6-8864-A19561884FEE}">
      <dgm:prSet/>
      <dgm:spPr/>
      <dgm:t>
        <a:bodyPr/>
        <a:lstStyle/>
        <a:p>
          <a:endParaRPr lang="en-ZA"/>
        </a:p>
      </dgm:t>
    </dgm:pt>
    <dgm:pt modelId="{940B3247-1589-48F7-B807-A7683E195960}">
      <dgm:prSet phldrT="[Text]"/>
      <dgm:spPr>
        <a:solidFill>
          <a:schemeClr val="accent5">
            <a:lumMod val="60000"/>
            <a:lumOff val="40000"/>
          </a:schemeClr>
        </a:solidFill>
        <a:ln>
          <a:noFill/>
        </a:ln>
      </dgm:spPr>
      <dgm:t>
        <a:bodyPr/>
        <a:lstStyle/>
        <a:p>
          <a:endParaRPr lang="en-ZA" dirty="0"/>
        </a:p>
      </dgm:t>
    </dgm:pt>
    <dgm:pt modelId="{2FC895B3-B82D-4052-A801-7CD9303CAAA6}" type="parTrans" cxnId="{D3E9D58E-C80C-4938-9DA2-7059E10BD0EE}">
      <dgm:prSet/>
      <dgm:spPr/>
      <dgm:t>
        <a:bodyPr/>
        <a:lstStyle/>
        <a:p>
          <a:endParaRPr lang="en-ZA"/>
        </a:p>
      </dgm:t>
    </dgm:pt>
    <dgm:pt modelId="{7BACFAE9-60B6-435B-8133-361EF1F9F003}" type="sibTrans" cxnId="{D3E9D58E-C80C-4938-9DA2-7059E10BD0EE}">
      <dgm:prSet/>
      <dgm:spPr/>
      <dgm:t>
        <a:bodyPr/>
        <a:lstStyle/>
        <a:p>
          <a:endParaRPr lang="en-ZA"/>
        </a:p>
      </dgm:t>
    </dgm:pt>
    <dgm:pt modelId="{8F93F5E8-B5C9-4569-8602-D72EC5BB1788}">
      <dgm:prSet phldrT="[Text]" custT="1"/>
      <dgm:spPr>
        <a:ln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pPr algn="ctr"/>
          <a:r>
            <a:rPr lang="en-ZA" sz="2400" b="0" strike="noStrike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To explore strategies for combining different survey techniques</a:t>
          </a:r>
          <a:endParaRPr lang="en-ZA" sz="2400" dirty="0">
            <a:solidFill>
              <a:schemeClr val="tx2">
                <a:lumMod val="75000"/>
              </a:schemeClr>
            </a:solidFill>
            <a:latin typeface="Times New Roman" pitchFamily="18" charset="0"/>
            <a:cs typeface="Times New Roman" pitchFamily="18" charset="0"/>
          </a:endParaRPr>
        </a:p>
      </dgm:t>
    </dgm:pt>
    <dgm:pt modelId="{EEAD4B81-26E1-4022-BF2E-039BCE628C8C}" type="parTrans" cxnId="{454CE47D-B9C1-4A8D-9810-63ED0457D1A7}">
      <dgm:prSet/>
      <dgm:spPr/>
      <dgm:t>
        <a:bodyPr/>
        <a:lstStyle/>
        <a:p>
          <a:endParaRPr lang="en-ZA"/>
        </a:p>
      </dgm:t>
    </dgm:pt>
    <dgm:pt modelId="{EF232676-C22D-40D7-918A-86BCC7E6D0E4}" type="sibTrans" cxnId="{454CE47D-B9C1-4A8D-9810-63ED0457D1A7}">
      <dgm:prSet/>
      <dgm:spPr/>
      <dgm:t>
        <a:bodyPr/>
        <a:lstStyle/>
        <a:p>
          <a:endParaRPr lang="en-ZA"/>
        </a:p>
      </dgm:t>
    </dgm:pt>
    <dgm:pt modelId="{32F5365E-FAE2-4C08-BB9D-98A239540CB3}">
      <dgm:prSet phldrT="[Text]"/>
      <dgm:spPr>
        <a:solidFill>
          <a:schemeClr val="accent5"/>
        </a:solidFill>
        <a:ln>
          <a:noFill/>
        </a:ln>
      </dgm:spPr>
      <dgm:t>
        <a:bodyPr/>
        <a:lstStyle/>
        <a:p>
          <a:endParaRPr lang="en-ZA" dirty="0"/>
        </a:p>
      </dgm:t>
    </dgm:pt>
    <dgm:pt modelId="{9015DF04-3E44-4708-8876-2C1D3EA963A4}" type="sibTrans" cxnId="{9F132017-9385-4667-8ED2-C9B9960B5EDE}">
      <dgm:prSet/>
      <dgm:spPr/>
      <dgm:t>
        <a:bodyPr/>
        <a:lstStyle/>
        <a:p>
          <a:endParaRPr lang="en-ZA"/>
        </a:p>
      </dgm:t>
    </dgm:pt>
    <dgm:pt modelId="{B318686B-8DB5-416B-9929-E0E926262E67}" type="parTrans" cxnId="{9F132017-9385-4667-8ED2-C9B9960B5EDE}">
      <dgm:prSet/>
      <dgm:spPr/>
      <dgm:t>
        <a:bodyPr/>
        <a:lstStyle/>
        <a:p>
          <a:endParaRPr lang="en-ZA"/>
        </a:p>
      </dgm:t>
    </dgm:pt>
    <dgm:pt modelId="{44B1DD12-0205-4D90-8FA5-4349F4C76A9B}" type="pres">
      <dgm:prSet presAssocID="{C586FAFA-F3F0-49C3-ACCD-00313E4D038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ZA"/>
        </a:p>
      </dgm:t>
    </dgm:pt>
    <dgm:pt modelId="{0CCE1193-BD48-4365-86FB-7A34828F1878}" type="pres">
      <dgm:prSet presAssocID="{32F5365E-FAE2-4C08-BB9D-98A239540CB3}" presName="composite" presStyleCnt="0"/>
      <dgm:spPr/>
    </dgm:pt>
    <dgm:pt modelId="{F0F7F529-2601-421A-94FB-A39BB58C7D96}" type="pres">
      <dgm:prSet presAssocID="{32F5365E-FAE2-4C08-BB9D-98A239540CB3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CE20852C-AFDA-4307-811E-E77E9D4DF147}" type="pres">
      <dgm:prSet presAssocID="{32F5365E-FAE2-4C08-BB9D-98A239540CB3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5885780D-7355-41E7-AA84-9824D982DEAC}" type="pres">
      <dgm:prSet presAssocID="{9015DF04-3E44-4708-8876-2C1D3EA963A4}" presName="sp" presStyleCnt="0"/>
      <dgm:spPr/>
    </dgm:pt>
    <dgm:pt modelId="{7F030F97-7F9D-4508-85BE-76F939C69B1D}" type="pres">
      <dgm:prSet presAssocID="{24545D05-F9DD-444F-BBF2-4CF80C152A85}" presName="composite" presStyleCnt="0"/>
      <dgm:spPr/>
    </dgm:pt>
    <dgm:pt modelId="{06486296-EAAF-4916-B684-724378D7A10D}" type="pres">
      <dgm:prSet presAssocID="{24545D05-F9DD-444F-BBF2-4CF80C152A85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9BD286BB-DF92-479A-8B98-87203C6AC875}" type="pres">
      <dgm:prSet presAssocID="{24545D05-F9DD-444F-BBF2-4CF80C152A85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D07A4D82-CCFF-487A-BF44-C75196668141}" type="pres">
      <dgm:prSet presAssocID="{1EB507BA-2900-4DFF-8880-8B4E587B024A}" presName="sp" presStyleCnt="0"/>
      <dgm:spPr/>
    </dgm:pt>
    <dgm:pt modelId="{60CCFDA7-2B86-4A0C-91B7-334CEFD3B133}" type="pres">
      <dgm:prSet presAssocID="{940B3247-1589-48F7-B807-A7683E195960}" presName="composite" presStyleCnt="0"/>
      <dgm:spPr/>
    </dgm:pt>
    <dgm:pt modelId="{75D778AE-4033-42DA-8A41-111444F2CEA7}" type="pres">
      <dgm:prSet presAssocID="{940B3247-1589-48F7-B807-A7683E195960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E3DDB5DE-B624-47EC-AAAA-558C37239F70}" type="pres">
      <dgm:prSet presAssocID="{940B3247-1589-48F7-B807-A7683E195960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ZA"/>
        </a:p>
      </dgm:t>
    </dgm:pt>
  </dgm:ptLst>
  <dgm:cxnLst>
    <dgm:cxn modelId="{D287B0E1-D060-4742-B2AB-0E76C39C4E05}" type="presOf" srcId="{77D2E478-C7FC-4C3C-AF3C-A322E3571ABE}" destId="{9BD286BB-DF92-479A-8B98-87203C6AC875}" srcOrd="0" destOrd="0" presId="urn:microsoft.com/office/officeart/2005/8/layout/chevron2"/>
    <dgm:cxn modelId="{4617109D-DDB2-4E53-9864-69FD0F83AA21}" type="presOf" srcId="{8F93F5E8-B5C9-4569-8602-D72EC5BB1788}" destId="{E3DDB5DE-B624-47EC-AAAA-558C37239F70}" srcOrd="0" destOrd="0" presId="urn:microsoft.com/office/officeart/2005/8/layout/chevron2"/>
    <dgm:cxn modelId="{9F132017-9385-4667-8ED2-C9B9960B5EDE}" srcId="{C586FAFA-F3F0-49C3-ACCD-00313E4D0383}" destId="{32F5365E-FAE2-4C08-BB9D-98A239540CB3}" srcOrd="0" destOrd="0" parTransId="{B318686B-8DB5-416B-9929-E0E926262E67}" sibTransId="{9015DF04-3E44-4708-8876-2C1D3EA963A4}"/>
    <dgm:cxn modelId="{E43A7AB9-F3C1-44C6-B26E-237DF5DF85A9}" type="presOf" srcId="{8C1ED999-130E-4D86-8239-A6CAE94B989A}" destId="{CE20852C-AFDA-4307-811E-E77E9D4DF147}" srcOrd="0" destOrd="0" presId="urn:microsoft.com/office/officeart/2005/8/layout/chevron2"/>
    <dgm:cxn modelId="{A61BEBD5-AE71-46DC-99DE-BBF974C7B199}" srcId="{32F5365E-FAE2-4C08-BB9D-98A239540CB3}" destId="{8C1ED999-130E-4D86-8239-A6CAE94B989A}" srcOrd="0" destOrd="0" parTransId="{CCE49E20-F940-484E-B5A0-D1B4ACB50949}" sibTransId="{618157A1-5E5F-4A42-97F4-2BC7BE427AEB}"/>
    <dgm:cxn modelId="{2632BC55-9808-4EAB-B466-07BC1C1D318B}" type="presOf" srcId="{C586FAFA-F3F0-49C3-ACCD-00313E4D0383}" destId="{44B1DD12-0205-4D90-8FA5-4349F4C76A9B}" srcOrd="0" destOrd="0" presId="urn:microsoft.com/office/officeart/2005/8/layout/chevron2"/>
    <dgm:cxn modelId="{72B36A70-3B66-4EA6-8864-A19561884FEE}" srcId="{24545D05-F9DD-444F-BBF2-4CF80C152A85}" destId="{77D2E478-C7FC-4C3C-AF3C-A322E3571ABE}" srcOrd="0" destOrd="0" parTransId="{404007CF-D1FA-4CD3-8A2C-FCBDD1EFD8C1}" sibTransId="{728E7B3C-A828-4B15-BD44-A4F0BD12847D}"/>
    <dgm:cxn modelId="{1157A923-016B-4E0C-998D-1F601500D92A}" type="presOf" srcId="{32F5365E-FAE2-4C08-BB9D-98A239540CB3}" destId="{F0F7F529-2601-421A-94FB-A39BB58C7D96}" srcOrd="0" destOrd="0" presId="urn:microsoft.com/office/officeart/2005/8/layout/chevron2"/>
    <dgm:cxn modelId="{1E510D47-55BD-4558-925A-C10F8D3EFD25}" srcId="{C586FAFA-F3F0-49C3-ACCD-00313E4D0383}" destId="{24545D05-F9DD-444F-BBF2-4CF80C152A85}" srcOrd="1" destOrd="0" parTransId="{65004138-2E17-4132-BF36-700A7892C529}" sibTransId="{1EB507BA-2900-4DFF-8880-8B4E587B024A}"/>
    <dgm:cxn modelId="{173FED32-C272-486C-8591-C6BB2829E101}" type="presOf" srcId="{24545D05-F9DD-444F-BBF2-4CF80C152A85}" destId="{06486296-EAAF-4916-B684-724378D7A10D}" srcOrd="0" destOrd="0" presId="urn:microsoft.com/office/officeart/2005/8/layout/chevron2"/>
    <dgm:cxn modelId="{D3E9D58E-C80C-4938-9DA2-7059E10BD0EE}" srcId="{C586FAFA-F3F0-49C3-ACCD-00313E4D0383}" destId="{940B3247-1589-48F7-B807-A7683E195960}" srcOrd="2" destOrd="0" parTransId="{2FC895B3-B82D-4052-A801-7CD9303CAAA6}" sibTransId="{7BACFAE9-60B6-435B-8133-361EF1F9F003}"/>
    <dgm:cxn modelId="{6AA27443-F19D-4022-B33E-31866B2B5D4E}" type="presOf" srcId="{940B3247-1589-48F7-B807-A7683E195960}" destId="{75D778AE-4033-42DA-8A41-111444F2CEA7}" srcOrd="0" destOrd="0" presId="urn:microsoft.com/office/officeart/2005/8/layout/chevron2"/>
    <dgm:cxn modelId="{454CE47D-B9C1-4A8D-9810-63ED0457D1A7}" srcId="{940B3247-1589-48F7-B807-A7683E195960}" destId="{8F93F5E8-B5C9-4569-8602-D72EC5BB1788}" srcOrd="0" destOrd="0" parTransId="{EEAD4B81-26E1-4022-BF2E-039BCE628C8C}" sibTransId="{EF232676-C22D-40D7-918A-86BCC7E6D0E4}"/>
    <dgm:cxn modelId="{ED65C9C4-C282-419C-AB91-7888266DD59A}" type="presParOf" srcId="{44B1DD12-0205-4D90-8FA5-4349F4C76A9B}" destId="{0CCE1193-BD48-4365-86FB-7A34828F1878}" srcOrd="0" destOrd="0" presId="urn:microsoft.com/office/officeart/2005/8/layout/chevron2"/>
    <dgm:cxn modelId="{776F647D-91E2-4C25-98C2-8F581C7ED11A}" type="presParOf" srcId="{0CCE1193-BD48-4365-86FB-7A34828F1878}" destId="{F0F7F529-2601-421A-94FB-A39BB58C7D96}" srcOrd="0" destOrd="0" presId="urn:microsoft.com/office/officeart/2005/8/layout/chevron2"/>
    <dgm:cxn modelId="{D94C9E88-F9AB-459E-9BAF-353C7E829C21}" type="presParOf" srcId="{0CCE1193-BD48-4365-86FB-7A34828F1878}" destId="{CE20852C-AFDA-4307-811E-E77E9D4DF147}" srcOrd="1" destOrd="0" presId="urn:microsoft.com/office/officeart/2005/8/layout/chevron2"/>
    <dgm:cxn modelId="{E6D1DB70-7E73-481C-9FAF-FB8F1F1AC075}" type="presParOf" srcId="{44B1DD12-0205-4D90-8FA5-4349F4C76A9B}" destId="{5885780D-7355-41E7-AA84-9824D982DEAC}" srcOrd="1" destOrd="0" presId="urn:microsoft.com/office/officeart/2005/8/layout/chevron2"/>
    <dgm:cxn modelId="{A1A741A3-7E72-4FBB-84C9-E82DD0C1C914}" type="presParOf" srcId="{44B1DD12-0205-4D90-8FA5-4349F4C76A9B}" destId="{7F030F97-7F9D-4508-85BE-76F939C69B1D}" srcOrd="2" destOrd="0" presId="urn:microsoft.com/office/officeart/2005/8/layout/chevron2"/>
    <dgm:cxn modelId="{EE2361EA-74A8-4BDA-B0AE-D1B2E619E009}" type="presParOf" srcId="{7F030F97-7F9D-4508-85BE-76F939C69B1D}" destId="{06486296-EAAF-4916-B684-724378D7A10D}" srcOrd="0" destOrd="0" presId="urn:microsoft.com/office/officeart/2005/8/layout/chevron2"/>
    <dgm:cxn modelId="{2C98C950-53B3-4A98-92F3-4EE2BE6F4F85}" type="presParOf" srcId="{7F030F97-7F9D-4508-85BE-76F939C69B1D}" destId="{9BD286BB-DF92-479A-8B98-87203C6AC875}" srcOrd="1" destOrd="0" presId="urn:microsoft.com/office/officeart/2005/8/layout/chevron2"/>
    <dgm:cxn modelId="{9D8B9885-BDAF-40A8-A229-4DAE271A341B}" type="presParOf" srcId="{44B1DD12-0205-4D90-8FA5-4349F4C76A9B}" destId="{D07A4D82-CCFF-487A-BF44-C75196668141}" srcOrd="3" destOrd="0" presId="urn:microsoft.com/office/officeart/2005/8/layout/chevron2"/>
    <dgm:cxn modelId="{AA7FDF4E-D60E-4A93-9E95-3FC0DFEB195E}" type="presParOf" srcId="{44B1DD12-0205-4D90-8FA5-4349F4C76A9B}" destId="{60CCFDA7-2B86-4A0C-91B7-334CEFD3B133}" srcOrd="4" destOrd="0" presId="urn:microsoft.com/office/officeart/2005/8/layout/chevron2"/>
    <dgm:cxn modelId="{5166880A-D056-4E53-9FD7-3017BF4F2B8F}" type="presParOf" srcId="{60CCFDA7-2B86-4A0C-91B7-334CEFD3B133}" destId="{75D778AE-4033-42DA-8A41-111444F2CEA7}" srcOrd="0" destOrd="0" presId="urn:microsoft.com/office/officeart/2005/8/layout/chevron2"/>
    <dgm:cxn modelId="{1D72E263-D043-4087-BB03-25313ADCE9D0}" type="presParOf" srcId="{60CCFDA7-2B86-4A0C-91B7-334CEFD3B133}" destId="{E3DDB5DE-B624-47EC-AAAA-558C37239F7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86FAFA-F3F0-49C3-ACCD-00313E4D0383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ZA"/>
        </a:p>
      </dgm:t>
    </dgm:pt>
    <dgm:pt modelId="{8C1ED999-130E-4D86-8239-A6CAE94B989A}">
      <dgm:prSet phldrT="[Text]" custT="1"/>
      <dgm:spPr>
        <a:ln>
          <a:solidFill>
            <a:schemeClr val="accent5"/>
          </a:solidFill>
        </a:ln>
      </dgm:spPr>
      <dgm:t>
        <a:bodyPr/>
        <a:lstStyle/>
        <a:p>
          <a:pPr algn="ctr"/>
          <a:r>
            <a:rPr lang="en-ZA" sz="2400" b="0" strike="noStrike" spc="-1" dirty="0" smtClean="0">
              <a:solidFill>
                <a:schemeClr val="accent1">
                  <a:lumMod val="50000"/>
                </a:schemeClr>
              </a:solidFill>
              <a:latin typeface="+mj-lt"/>
            </a:rPr>
            <a:t>Netting strategies performed poorly</a:t>
          </a:r>
          <a:endParaRPr lang="en-ZA" sz="2400" dirty="0">
            <a:solidFill>
              <a:schemeClr val="tx2">
                <a:lumMod val="75000"/>
              </a:schemeClr>
            </a:solidFill>
            <a:latin typeface="+mj-lt"/>
            <a:cs typeface="Times New Roman" pitchFamily="18" charset="0"/>
          </a:endParaRPr>
        </a:p>
      </dgm:t>
    </dgm:pt>
    <dgm:pt modelId="{CCE49E20-F940-484E-B5A0-D1B4ACB50949}" type="parTrans" cxnId="{A61BEBD5-AE71-46DC-99DE-BBF974C7B199}">
      <dgm:prSet/>
      <dgm:spPr/>
      <dgm:t>
        <a:bodyPr/>
        <a:lstStyle/>
        <a:p>
          <a:endParaRPr lang="en-ZA"/>
        </a:p>
      </dgm:t>
    </dgm:pt>
    <dgm:pt modelId="{618157A1-5E5F-4A42-97F4-2BC7BE427AEB}" type="sibTrans" cxnId="{A61BEBD5-AE71-46DC-99DE-BBF974C7B199}">
      <dgm:prSet/>
      <dgm:spPr/>
      <dgm:t>
        <a:bodyPr/>
        <a:lstStyle/>
        <a:p>
          <a:endParaRPr lang="en-ZA"/>
        </a:p>
      </dgm:t>
    </dgm:pt>
    <dgm:pt modelId="{24545D05-F9DD-444F-BBF2-4CF80C152A85}">
      <dgm:prSet phldrT="[Text]"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/>
        <a:lstStyle/>
        <a:p>
          <a:endParaRPr lang="en-ZA" sz="2400" dirty="0"/>
        </a:p>
      </dgm:t>
    </dgm:pt>
    <dgm:pt modelId="{65004138-2E17-4132-BF36-700A7892C529}" type="parTrans" cxnId="{1E510D47-55BD-4558-925A-C10F8D3EFD25}">
      <dgm:prSet/>
      <dgm:spPr/>
      <dgm:t>
        <a:bodyPr/>
        <a:lstStyle/>
        <a:p>
          <a:endParaRPr lang="en-ZA"/>
        </a:p>
      </dgm:t>
    </dgm:pt>
    <dgm:pt modelId="{1EB507BA-2900-4DFF-8880-8B4E587B024A}" type="sibTrans" cxnId="{1E510D47-55BD-4558-925A-C10F8D3EFD25}">
      <dgm:prSet/>
      <dgm:spPr/>
      <dgm:t>
        <a:bodyPr/>
        <a:lstStyle/>
        <a:p>
          <a:endParaRPr lang="en-ZA"/>
        </a:p>
      </dgm:t>
    </dgm:pt>
    <dgm:pt modelId="{77D2E478-C7FC-4C3C-AF3C-A322E3571ABE}">
      <dgm:prSet phldrT="[Text]" custT="1"/>
      <dgm:spPr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pPr algn="ctr"/>
          <a:r>
            <a:rPr lang="en-ZA" sz="2400" b="0" strike="noStrike" spc="-1" dirty="0" smtClean="0">
              <a:solidFill>
                <a:schemeClr val="accent5">
                  <a:lumMod val="50000"/>
                </a:schemeClr>
              </a:solidFill>
              <a:latin typeface="Arial"/>
            </a:rPr>
            <a:t>Combined strategies performed best in calculating species diversity </a:t>
          </a:r>
          <a:endParaRPr lang="en-ZA" sz="2400" dirty="0">
            <a:solidFill>
              <a:schemeClr val="accent5">
                <a:lumMod val="50000"/>
              </a:schemeClr>
            </a:solidFill>
            <a:latin typeface="+mj-lt"/>
            <a:cs typeface="Times New Roman" pitchFamily="18" charset="0"/>
          </a:endParaRPr>
        </a:p>
      </dgm:t>
    </dgm:pt>
    <dgm:pt modelId="{404007CF-D1FA-4CD3-8A2C-FCBDD1EFD8C1}" type="parTrans" cxnId="{72B36A70-3B66-4EA6-8864-A19561884FEE}">
      <dgm:prSet/>
      <dgm:spPr/>
      <dgm:t>
        <a:bodyPr/>
        <a:lstStyle/>
        <a:p>
          <a:endParaRPr lang="en-ZA"/>
        </a:p>
      </dgm:t>
    </dgm:pt>
    <dgm:pt modelId="{728E7B3C-A828-4B15-BD44-A4F0BD12847D}" type="sibTrans" cxnId="{72B36A70-3B66-4EA6-8864-A19561884FEE}">
      <dgm:prSet/>
      <dgm:spPr/>
      <dgm:t>
        <a:bodyPr/>
        <a:lstStyle/>
        <a:p>
          <a:endParaRPr lang="en-ZA"/>
        </a:p>
      </dgm:t>
    </dgm:pt>
    <dgm:pt modelId="{32F5365E-FAE2-4C08-BB9D-98A239540CB3}">
      <dgm:prSet phldrT="[Text]"/>
      <dgm:spPr>
        <a:solidFill>
          <a:schemeClr val="accent5"/>
        </a:solidFill>
        <a:ln>
          <a:noFill/>
        </a:ln>
      </dgm:spPr>
      <dgm:t>
        <a:bodyPr/>
        <a:lstStyle/>
        <a:p>
          <a:endParaRPr lang="en-ZA" dirty="0"/>
        </a:p>
      </dgm:t>
    </dgm:pt>
    <dgm:pt modelId="{9015DF04-3E44-4708-8876-2C1D3EA963A4}" type="sibTrans" cxnId="{9F132017-9385-4667-8ED2-C9B9960B5EDE}">
      <dgm:prSet/>
      <dgm:spPr/>
      <dgm:t>
        <a:bodyPr/>
        <a:lstStyle/>
        <a:p>
          <a:endParaRPr lang="en-ZA"/>
        </a:p>
      </dgm:t>
    </dgm:pt>
    <dgm:pt modelId="{B318686B-8DB5-416B-9929-E0E926262E67}" type="parTrans" cxnId="{9F132017-9385-4667-8ED2-C9B9960B5EDE}">
      <dgm:prSet/>
      <dgm:spPr/>
      <dgm:t>
        <a:bodyPr/>
        <a:lstStyle/>
        <a:p>
          <a:endParaRPr lang="en-ZA"/>
        </a:p>
      </dgm:t>
    </dgm:pt>
    <dgm:pt modelId="{44B1DD12-0205-4D90-8FA5-4349F4C76A9B}" type="pres">
      <dgm:prSet presAssocID="{C586FAFA-F3F0-49C3-ACCD-00313E4D038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ZA"/>
        </a:p>
      </dgm:t>
    </dgm:pt>
    <dgm:pt modelId="{0CCE1193-BD48-4365-86FB-7A34828F1878}" type="pres">
      <dgm:prSet presAssocID="{32F5365E-FAE2-4C08-BB9D-98A239540CB3}" presName="composite" presStyleCnt="0"/>
      <dgm:spPr/>
    </dgm:pt>
    <dgm:pt modelId="{F0F7F529-2601-421A-94FB-A39BB58C7D96}" type="pres">
      <dgm:prSet presAssocID="{32F5365E-FAE2-4C08-BB9D-98A239540CB3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CE20852C-AFDA-4307-811E-E77E9D4DF147}" type="pres">
      <dgm:prSet presAssocID="{32F5365E-FAE2-4C08-BB9D-98A239540CB3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5885780D-7355-41E7-AA84-9824D982DEAC}" type="pres">
      <dgm:prSet presAssocID="{9015DF04-3E44-4708-8876-2C1D3EA963A4}" presName="sp" presStyleCnt="0"/>
      <dgm:spPr/>
    </dgm:pt>
    <dgm:pt modelId="{7F030F97-7F9D-4508-85BE-76F939C69B1D}" type="pres">
      <dgm:prSet presAssocID="{24545D05-F9DD-444F-BBF2-4CF80C152A85}" presName="composite" presStyleCnt="0"/>
      <dgm:spPr/>
    </dgm:pt>
    <dgm:pt modelId="{06486296-EAAF-4916-B684-724378D7A10D}" type="pres">
      <dgm:prSet presAssocID="{24545D05-F9DD-444F-BBF2-4CF80C152A85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9BD286BB-DF92-479A-8B98-87203C6AC875}" type="pres">
      <dgm:prSet presAssocID="{24545D05-F9DD-444F-BBF2-4CF80C152A85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ZA"/>
        </a:p>
      </dgm:t>
    </dgm:pt>
  </dgm:ptLst>
  <dgm:cxnLst>
    <dgm:cxn modelId="{9F132017-9385-4667-8ED2-C9B9960B5EDE}" srcId="{C586FAFA-F3F0-49C3-ACCD-00313E4D0383}" destId="{32F5365E-FAE2-4C08-BB9D-98A239540CB3}" srcOrd="0" destOrd="0" parTransId="{B318686B-8DB5-416B-9929-E0E926262E67}" sibTransId="{9015DF04-3E44-4708-8876-2C1D3EA963A4}"/>
    <dgm:cxn modelId="{F1A05F92-E5AC-4ACF-B011-54D405F64624}" type="presOf" srcId="{77D2E478-C7FC-4C3C-AF3C-A322E3571ABE}" destId="{9BD286BB-DF92-479A-8B98-87203C6AC875}" srcOrd="0" destOrd="0" presId="urn:microsoft.com/office/officeart/2005/8/layout/chevron2"/>
    <dgm:cxn modelId="{A61BEBD5-AE71-46DC-99DE-BBF974C7B199}" srcId="{32F5365E-FAE2-4C08-BB9D-98A239540CB3}" destId="{8C1ED999-130E-4D86-8239-A6CAE94B989A}" srcOrd="0" destOrd="0" parTransId="{CCE49E20-F940-484E-B5A0-D1B4ACB50949}" sibTransId="{618157A1-5E5F-4A42-97F4-2BC7BE427AEB}"/>
    <dgm:cxn modelId="{CC88B7FA-CAF1-427A-98B0-4345A349D13C}" type="presOf" srcId="{32F5365E-FAE2-4C08-BB9D-98A239540CB3}" destId="{F0F7F529-2601-421A-94FB-A39BB58C7D96}" srcOrd="0" destOrd="0" presId="urn:microsoft.com/office/officeart/2005/8/layout/chevron2"/>
    <dgm:cxn modelId="{418D9175-C279-4411-9EE9-DE3DDF176637}" type="presOf" srcId="{8C1ED999-130E-4D86-8239-A6CAE94B989A}" destId="{CE20852C-AFDA-4307-811E-E77E9D4DF147}" srcOrd="0" destOrd="0" presId="urn:microsoft.com/office/officeart/2005/8/layout/chevron2"/>
    <dgm:cxn modelId="{6B724A6B-ED02-4286-B369-56C039D8DCA0}" type="presOf" srcId="{C586FAFA-F3F0-49C3-ACCD-00313E4D0383}" destId="{44B1DD12-0205-4D90-8FA5-4349F4C76A9B}" srcOrd="0" destOrd="0" presId="urn:microsoft.com/office/officeart/2005/8/layout/chevron2"/>
    <dgm:cxn modelId="{72B36A70-3B66-4EA6-8864-A19561884FEE}" srcId="{24545D05-F9DD-444F-BBF2-4CF80C152A85}" destId="{77D2E478-C7FC-4C3C-AF3C-A322E3571ABE}" srcOrd="0" destOrd="0" parTransId="{404007CF-D1FA-4CD3-8A2C-FCBDD1EFD8C1}" sibTransId="{728E7B3C-A828-4B15-BD44-A4F0BD12847D}"/>
    <dgm:cxn modelId="{1E510D47-55BD-4558-925A-C10F8D3EFD25}" srcId="{C586FAFA-F3F0-49C3-ACCD-00313E4D0383}" destId="{24545D05-F9DD-444F-BBF2-4CF80C152A85}" srcOrd="1" destOrd="0" parTransId="{65004138-2E17-4132-BF36-700A7892C529}" sibTransId="{1EB507BA-2900-4DFF-8880-8B4E587B024A}"/>
    <dgm:cxn modelId="{BB7AAF13-F629-419E-A8A0-687D7DD540B1}" type="presOf" srcId="{24545D05-F9DD-444F-BBF2-4CF80C152A85}" destId="{06486296-EAAF-4916-B684-724378D7A10D}" srcOrd="0" destOrd="0" presId="urn:microsoft.com/office/officeart/2005/8/layout/chevron2"/>
    <dgm:cxn modelId="{EF099BB3-FA1B-4BB5-9030-C72299DB2592}" type="presParOf" srcId="{44B1DD12-0205-4D90-8FA5-4349F4C76A9B}" destId="{0CCE1193-BD48-4365-86FB-7A34828F1878}" srcOrd="0" destOrd="0" presId="urn:microsoft.com/office/officeart/2005/8/layout/chevron2"/>
    <dgm:cxn modelId="{8E5A701D-905B-4F50-AA4A-9AD735246D65}" type="presParOf" srcId="{0CCE1193-BD48-4365-86FB-7A34828F1878}" destId="{F0F7F529-2601-421A-94FB-A39BB58C7D96}" srcOrd="0" destOrd="0" presId="urn:microsoft.com/office/officeart/2005/8/layout/chevron2"/>
    <dgm:cxn modelId="{CF2098A8-9993-45BA-B7BE-F3C193282ACD}" type="presParOf" srcId="{0CCE1193-BD48-4365-86FB-7A34828F1878}" destId="{CE20852C-AFDA-4307-811E-E77E9D4DF147}" srcOrd="1" destOrd="0" presId="urn:microsoft.com/office/officeart/2005/8/layout/chevron2"/>
    <dgm:cxn modelId="{E549596C-2012-4E9D-93CA-A51B958756A4}" type="presParOf" srcId="{44B1DD12-0205-4D90-8FA5-4349F4C76A9B}" destId="{5885780D-7355-41E7-AA84-9824D982DEAC}" srcOrd="1" destOrd="0" presId="urn:microsoft.com/office/officeart/2005/8/layout/chevron2"/>
    <dgm:cxn modelId="{07D19526-5A77-4149-92F6-C185B0EB4F45}" type="presParOf" srcId="{44B1DD12-0205-4D90-8FA5-4349F4C76A9B}" destId="{7F030F97-7F9D-4508-85BE-76F939C69B1D}" srcOrd="2" destOrd="0" presId="urn:microsoft.com/office/officeart/2005/8/layout/chevron2"/>
    <dgm:cxn modelId="{280814F5-8F00-4458-9477-EE0B510B396E}" type="presParOf" srcId="{7F030F97-7F9D-4508-85BE-76F939C69B1D}" destId="{06486296-EAAF-4916-B684-724378D7A10D}" srcOrd="0" destOrd="0" presId="urn:microsoft.com/office/officeart/2005/8/layout/chevron2"/>
    <dgm:cxn modelId="{FFF3F279-E07E-4B65-9D28-62CA4906EE0A}" type="presParOf" srcId="{7F030F97-7F9D-4508-85BE-76F939C69B1D}" destId="{9BD286BB-DF92-479A-8B98-87203C6AC87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586FAFA-F3F0-49C3-ACCD-00313E4D0383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ZA"/>
        </a:p>
      </dgm:t>
    </dgm:pt>
    <dgm:pt modelId="{8C1ED999-130E-4D86-8239-A6CAE94B989A}">
      <dgm:prSet phldrT="[Text]" custT="1"/>
      <dgm:spPr>
        <a:ln>
          <a:solidFill>
            <a:schemeClr val="accent5"/>
          </a:solidFill>
        </a:ln>
      </dgm:spPr>
      <dgm:t>
        <a:bodyPr/>
        <a:lstStyle/>
        <a:p>
          <a:pPr algn="ctr"/>
          <a:r>
            <a:rPr lang="en-ZA" sz="2400" b="0" strike="noStrike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Versatile camera based techniques</a:t>
          </a:r>
          <a:endParaRPr lang="en-ZA" sz="2400" dirty="0">
            <a:solidFill>
              <a:schemeClr val="tx2">
                <a:lumMod val="75000"/>
              </a:schemeClr>
            </a:solidFill>
            <a:latin typeface="+mj-lt"/>
            <a:cs typeface="Times New Roman" pitchFamily="18" charset="0"/>
          </a:endParaRPr>
        </a:p>
      </dgm:t>
    </dgm:pt>
    <dgm:pt modelId="{CCE49E20-F940-484E-B5A0-D1B4ACB50949}" type="parTrans" cxnId="{A61BEBD5-AE71-46DC-99DE-BBF974C7B199}">
      <dgm:prSet/>
      <dgm:spPr/>
      <dgm:t>
        <a:bodyPr/>
        <a:lstStyle/>
        <a:p>
          <a:endParaRPr lang="en-ZA"/>
        </a:p>
      </dgm:t>
    </dgm:pt>
    <dgm:pt modelId="{618157A1-5E5F-4A42-97F4-2BC7BE427AEB}" type="sibTrans" cxnId="{A61BEBD5-AE71-46DC-99DE-BBF974C7B199}">
      <dgm:prSet/>
      <dgm:spPr/>
      <dgm:t>
        <a:bodyPr/>
        <a:lstStyle/>
        <a:p>
          <a:endParaRPr lang="en-ZA"/>
        </a:p>
      </dgm:t>
    </dgm:pt>
    <dgm:pt modelId="{24545D05-F9DD-444F-BBF2-4CF80C152A85}">
      <dgm:prSet phldrT="[Text]"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/>
        <a:lstStyle/>
        <a:p>
          <a:endParaRPr lang="en-ZA" sz="2400" dirty="0"/>
        </a:p>
      </dgm:t>
    </dgm:pt>
    <dgm:pt modelId="{65004138-2E17-4132-BF36-700A7892C529}" type="parTrans" cxnId="{1E510D47-55BD-4558-925A-C10F8D3EFD25}">
      <dgm:prSet/>
      <dgm:spPr/>
      <dgm:t>
        <a:bodyPr/>
        <a:lstStyle/>
        <a:p>
          <a:endParaRPr lang="en-ZA"/>
        </a:p>
      </dgm:t>
    </dgm:pt>
    <dgm:pt modelId="{1EB507BA-2900-4DFF-8880-8B4E587B024A}" type="sibTrans" cxnId="{1E510D47-55BD-4558-925A-C10F8D3EFD25}">
      <dgm:prSet/>
      <dgm:spPr/>
      <dgm:t>
        <a:bodyPr/>
        <a:lstStyle/>
        <a:p>
          <a:endParaRPr lang="en-ZA"/>
        </a:p>
      </dgm:t>
    </dgm:pt>
    <dgm:pt modelId="{77D2E478-C7FC-4C3C-AF3C-A322E3571ABE}">
      <dgm:prSet phldrT="[Text]" custT="1"/>
      <dgm:spPr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pPr algn="ctr"/>
          <a:r>
            <a:rPr lang="en-ZA" sz="2400" b="0" strike="noStrike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Differences in baited and unbaited camera species richness detection</a:t>
          </a:r>
          <a:endParaRPr lang="en-ZA" sz="2400" dirty="0">
            <a:solidFill>
              <a:schemeClr val="accent5">
                <a:lumMod val="50000"/>
              </a:schemeClr>
            </a:solidFill>
            <a:latin typeface="+mj-lt"/>
            <a:cs typeface="Times New Roman" pitchFamily="18" charset="0"/>
          </a:endParaRPr>
        </a:p>
      </dgm:t>
    </dgm:pt>
    <dgm:pt modelId="{404007CF-D1FA-4CD3-8A2C-FCBDD1EFD8C1}" type="parTrans" cxnId="{72B36A70-3B66-4EA6-8864-A19561884FEE}">
      <dgm:prSet/>
      <dgm:spPr/>
      <dgm:t>
        <a:bodyPr/>
        <a:lstStyle/>
        <a:p>
          <a:endParaRPr lang="en-ZA"/>
        </a:p>
      </dgm:t>
    </dgm:pt>
    <dgm:pt modelId="{728E7B3C-A828-4B15-BD44-A4F0BD12847D}" type="sibTrans" cxnId="{72B36A70-3B66-4EA6-8864-A19561884FEE}">
      <dgm:prSet/>
      <dgm:spPr/>
      <dgm:t>
        <a:bodyPr/>
        <a:lstStyle/>
        <a:p>
          <a:endParaRPr lang="en-ZA"/>
        </a:p>
      </dgm:t>
    </dgm:pt>
    <dgm:pt modelId="{32F5365E-FAE2-4C08-BB9D-98A239540CB3}">
      <dgm:prSet phldrT="[Text]"/>
      <dgm:spPr>
        <a:solidFill>
          <a:schemeClr val="accent5"/>
        </a:solidFill>
        <a:ln>
          <a:noFill/>
        </a:ln>
      </dgm:spPr>
      <dgm:t>
        <a:bodyPr/>
        <a:lstStyle/>
        <a:p>
          <a:endParaRPr lang="en-ZA" dirty="0"/>
        </a:p>
      </dgm:t>
    </dgm:pt>
    <dgm:pt modelId="{9015DF04-3E44-4708-8876-2C1D3EA963A4}" type="sibTrans" cxnId="{9F132017-9385-4667-8ED2-C9B9960B5EDE}">
      <dgm:prSet/>
      <dgm:spPr/>
      <dgm:t>
        <a:bodyPr/>
        <a:lstStyle/>
        <a:p>
          <a:endParaRPr lang="en-ZA"/>
        </a:p>
      </dgm:t>
    </dgm:pt>
    <dgm:pt modelId="{B318686B-8DB5-416B-9929-E0E926262E67}" type="parTrans" cxnId="{9F132017-9385-4667-8ED2-C9B9960B5EDE}">
      <dgm:prSet/>
      <dgm:spPr/>
      <dgm:t>
        <a:bodyPr/>
        <a:lstStyle/>
        <a:p>
          <a:endParaRPr lang="en-ZA"/>
        </a:p>
      </dgm:t>
    </dgm:pt>
    <dgm:pt modelId="{44B1DD12-0205-4D90-8FA5-4349F4C76A9B}" type="pres">
      <dgm:prSet presAssocID="{C586FAFA-F3F0-49C3-ACCD-00313E4D038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ZA"/>
        </a:p>
      </dgm:t>
    </dgm:pt>
    <dgm:pt modelId="{0CCE1193-BD48-4365-86FB-7A34828F1878}" type="pres">
      <dgm:prSet presAssocID="{32F5365E-FAE2-4C08-BB9D-98A239540CB3}" presName="composite" presStyleCnt="0"/>
      <dgm:spPr/>
    </dgm:pt>
    <dgm:pt modelId="{F0F7F529-2601-421A-94FB-A39BB58C7D96}" type="pres">
      <dgm:prSet presAssocID="{32F5365E-FAE2-4C08-BB9D-98A239540CB3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CE20852C-AFDA-4307-811E-E77E9D4DF147}" type="pres">
      <dgm:prSet presAssocID="{32F5365E-FAE2-4C08-BB9D-98A239540CB3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5885780D-7355-41E7-AA84-9824D982DEAC}" type="pres">
      <dgm:prSet presAssocID="{9015DF04-3E44-4708-8876-2C1D3EA963A4}" presName="sp" presStyleCnt="0"/>
      <dgm:spPr/>
    </dgm:pt>
    <dgm:pt modelId="{7F030F97-7F9D-4508-85BE-76F939C69B1D}" type="pres">
      <dgm:prSet presAssocID="{24545D05-F9DD-444F-BBF2-4CF80C152A85}" presName="composite" presStyleCnt="0"/>
      <dgm:spPr/>
    </dgm:pt>
    <dgm:pt modelId="{06486296-EAAF-4916-B684-724378D7A10D}" type="pres">
      <dgm:prSet presAssocID="{24545D05-F9DD-444F-BBF2-4CF80C152A85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ZA"/>
        </a:p>
      </dgm:t>
    </dgm:pt>
    <dgm:pt modelId="{9BD286BB-DF92-479A-8B98-87203C6AC875}" type="pres">
      <dgm:prSet presAssocID="{24545D05-F9DD-444F-BBF2-4CF80C152A85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ZA"/>
        </a:p>
      </dgm:t>
    </dgm:pt>
  </dgm:ptLst>
  <dgm:cxnLst>
    <dgm:cxn modelId="{4E0E5FE0-0F39-476A-A42E-F8BCB3E85D86}" type="presOf" srcId="{77D2E478-C7FC-4C3C-AF3C-A322E3571ABE}" destId="{9BD286BB-DF92-479A-8B98-87203C6AC875}" srcOrd="0" destOrd="0" presId="urn:microsoft.com/office/officeart/2005/8/layout/chevron2"/>
    <dgm:cxn modelId="{9F132017-9385-4667-8ED2-C9B9960B5EDE}" srcId="{C586FAFA-F3F0-49C3-ACCD-00313E4D0383}" destId="{32F5365E-FAE2-4C08-BB9D-98A239540CB3}" srcOrd="0" destOrd="0" parTransId="{B318686B-8DB5-416B-9929-E0E926262E67}" sibTransId="{9015DF04-3E44-4708-8876-2C1D3EA963A4}"/>
    <dgm:cxn modelId="{ED5A34A2-BAD7-4F3C-99BC-923D451552FD}" type="presOf" srcId="{C586FAFA-F3F0-49C3-ACCD-00313E4D0383}" destId="{44B1DD12-0205-4D90-8FA5-4349F4C76A9B}" srcOrd="0" destOrd="0" presId="urn:microsoft.com/office/officeart/2005/8/layout/chevron2"/>
    <dgm:cxn modelId="{A61BEBD5-AE71-46DC-99DE-BBF974C7B199}" srcId="{32F5365E-FAE2-4C08-BB9D-98A239540CB3}" destId="{8C1ED999-130E-4D86-8239-A6CAE94B989A}" srcOrd="0" destOrd="0" parTransId="{CCE49E20-F940-484E-B5A0-D1B4ACB50949}" sibTransId="{618157A1-5E5F-4A42-97F4-2BC7BE427AEB}"/>
    <dgm:cxn modelId="{72B36A70-3B66-4EA6-8864-A19561884FEE}" srcId="{24545D05-F9DD-444F-BBF2-4CF80C152A85}" destId="{77D2E478-C7FC-4C3C-AF3C-A322E3571ABE}" srcOrd="0" destOrd="0" parTransId="{404007CF-D1FA-4CD3-8A2C-FCBDD1EFD8C1}" sibTransId="{728E7B3C-A828-4B15-BD44-A4F0BD12847D}"/>
    <dgm:cxn modelId="{1E510D47-55BD-4558-925A-C10F8D3EFD25}" srcId="{C586FAFA-F3F0-49C3-ACCD-00313E4D0383}" destId="{24545D05-F9DD-444F-BBF2-4CF80C152A85}" srcOrd="1" destOrd="0" parTransId="{65004138-2E17-4132-BF36-700A7892C529}" sibTransId="{1EB507BA-2900-4DFF-8880-8B4E587B024A}"/>
    <dgm:cxn modelId="{7473B4A5-5850-4332-B1E1-05F74F6C9D78}" type="presOf" srcId="{24545D05-F9DD-444F-BBF2-4CF80C152A85}" destId="{06486296-EAAF-4916-B684-724378D7A10D}" srcOrd="0" destOrd="0" presId="urn:microsoft.com/office/officeart/2005/8/layout/chevron2"/>
    <dgm:cxn modelId="{35B37228-F81A-46FF-A7B9-73C84D99C17D}" type="presOf" srcId="{8C1ED999-130E-4D86-8239-A6CAE94B989A}" destId="{CE20852C-AFDA-4307-811E-E77E9D4DF147}" srcOrd="0" destOrd="0" presId="urn:microsoft.com/office/officeart/2005/8/layout/chevron2"/>
    <dgm:cxn modelId="{587A1788-8C49-458D-839E-58631C1A8CF5}" type="presOf" srcId="{32F5365E-FAE2-4C08-BB9D-98A239540CB3}" destId="{F0F7F529-2601-421A-94FB-A39BB58C7D96}" srcOrd="0" destOrd="0" presId="urn:microsoft.com/office/officeart/2005/8/layout/chevron2"/>
    <dgm:cxn modelId="{698533CA-5FD1-4C91-A159-D12C26529257}" type="presParOf" srcId="{44B1DD12-0205-4D90-8FA5-4349F4C76A9B}" destId="{0CCE1193-BD48-4365-86FB-7A34828F1878}" srcOrd="0" destOrd="0" presId="urn:microsoft.com/office/officeart/2005/8/layout/chevron2"/>
    <dgm:cxn modelId="{68DD4E11-119A-4B66-979B-489B88040733}" type="presParOf" srcId="{0CCE1193-BD48-4365-86FB-7A34828F1878}" destId="{F0F7F529-2601-421A-94FB-A39BB58C7D96}" srcOrd="0" destOrd="0" presId="urn:microsoft.com/office/officeart/2005/8/layout/chevron2"/>
    <dgm:cxn modelId="{CCC1749F-6F8B-4536-B715-2F1BB709D1EE}" type="presParOf" srcId="{0CCE1193-BD48-4365-86FB-7A34828F1878}" destId="{CE20852C-AFDA-4307-811E-E77E9D4DF147}" srcOrd="1" destOrd="0" presId="urn:microsoft.com/office/officeart/2005/8/layout/chevron2"/>
    <dgm:cxn modelId="{5EE4FEBC-8E9A-4FAF-B3AD-B52DFAB29E58}" type="presParOf" srcId="{44B1DD12-0205-4D90-8FA5-4349F4C76A9B}" destId="{5885780D-7355-41E7-AA84-9824D982DEAC}" srcOrd="1" destOrd="0" presId="urn:microsoft.com/office/officeart/2005/8/layout/chevron2"/>
    <dgm:cxn modelId="{D9545D69-A766-41DD-8B99-7E2214F2B8CD}" type="presParOf" srcId="{44B1DD12-0205-4D90-8FA5-4349F4C76A9B}" destId="{7F030F97-7F9D-4508-85BE-76F939C69B1D}" srcOrd="2" destOrd="0" presId="urn:microsoft.com/office/officeart/2005/8/layout/chevron2"/>
    <dgm:cxn modelId="{6132A67B-7D78-4ADD-AEDA-B83868D339FE}" type="presParOf" srcId="{7F030F97-7F9D-4508-85BE-76F939C69B1D}" destId="{06486296-EAAF-4916-B684-724378D7A10D}" srcOrd="0" destOrd="0" presId="urn:microsoft.com/office/officeart/2005/8/layout/chevron2"/>
    <dgm:cxn modelId="{236E39D4-7EF3-4EE2-98CE-12C8ABD6934B}" type="presParOf" srcId="{7F030F97-7F9D-4508-85BE-76F939C69B1D}" destId="{9BD286BB-DF92-479A-8B98-87203C6AC87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0F7F529-2601-421A-94FB-A39BB58C7D96}">
      <dsp:nvSpPr>
        <dsp:cNvPr id="0" name=""/>
        <dsp:cNvSpPr/>
      </dsp:nvSpPr>
      <dsp:spPr>
        <a:xfrm rot="5400000">
          <a:off x="-268321" y="269520"/>
          <a:ext cx="1788809" cy="1252166"/>
        </a:xfrm>
        <a:prstGeom prst="chevron">
          <a:avLst/>
        </a:prstGeom>
        <a:solidFill>
          <a:schemeClr val="accent5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ZA" sz="3700" kern="1200" dirty="0"/>
        </a:p>
      </dsp:txBody>
      <dsp:txXfrm rot="5400000">
        <a:off x="-268321" y="269520"/>
        <a:ext cx="1788809" cy="1252166"/>
      </dsp:txXfrm>
    </dsp:sp>
    <dsp:sp modelId="{CE20852C-AFDA-4307-811E-E77E9D4DF147}">
      <dsp:nvSpPr>
        <dsp:cNvPr id="0" name=""/>
        <dsp:cNvSpPr/>
      </dsp:nvSpPr>
      <dsp:spPr>
        <a:xfrm rot="5400000">
          <a:off x="3800968" y="-2547603"/>
          <a:ext cx="1162725" cy="626032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ZA" sz="2400" b="0" strike="noStrike" kern="1200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To test different video deployment techniques</a:t>
          </a:r>
          <a:endParaRPr lang="en-ZA" sz="2400" kern="1200" dirty="0">
            <a:solidFill>
              <a:schemeClr val="accent1">
                <a:lumMod val="50000"/>
              </a:schemeClr>
            </a:solidFill>
            <a:latin typeface="Times New Roman" pitchFamily="18" charset="0"/>
            <a:cs typeface="Times New Roman" pitchFamily="18" charset="0"/>
          </a:endParaRPr>
        </a:p>
      </dsp:txBody>
      <dsp:txXfrm rot="5400000">
        <a:off x="3800968" y="-2547603"/>
        <a:ext cx="1162725" cy="6260329"/>
      </dsp:txXfrm>
    </dsp:sp>
    <dsp:sp modelId="{06486296-EAAF-4916-B684-724378D7A10D}">
      <dsp:nvSpPr>
        <dsp:cNvPr id="0" name=""/>
        <dsp:cNvSpPr/>
      </dsp:nvSpPr>
      <dsp:spPr>
        <a:xfrm rot="5400000">
          <a:off x="-268321" y="1866080"/>
          <a:ext cx="1788809" cy="1252166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ZA" sz="3700" kern="1200" dirty="0"/>
        </a:p>
      </dsp:txBody>
      <dsp:txXfrm rot="5400000">
        <a:off x="-268321" y="1866080"/>
        <a:ext cx="1788809" cy="1252166"/>
      </dsp:txXfrm>
    </dsp:sp>
    <dsp:sp modelId="{9BD286BB-DF92-479A-8B98-87203C6AC875}">
      <dsp:nvSpPr>
        <dsp:cNvPr id="0" name=""/>
        <dsp:cNvSpPr/>
      </dsp:nvSpPr>
      <dsp:spPr>
        <a:xfrm rot="5400000">
          <a:off x="3800968" y="-951042"/>
          <a:ext cx="1162725" cy="626032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ZA" sz="2400" b="0" strike="noStrike" kern="1200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To compare species richness estimates based on remote underwater video and conventional netting techniques</a:t>
          </a:r>
          <a:endParaRPr lang="en-ZA" sz="2400" kern="1200" dirty="0">
            <a:solidFill>
              <a:schemeClr val="tx2">
                <a:lumMod val="75000"/>
              </a:schemeClr>
            </a:solidFill>
            <a:latin typeface="Times New Roman" pitchFamily="18" charset="0"/>
            <a:cs typeface="Times New Roman" pitchFamily="18" charset="0"/>
          </a:endParaRPr>
        </a:p>
      </dsp:txBody>
      <dsp:txXfrm rot="5400000">
        <a:off x="3800968" y="-951042"/>
        <a:ext cx="1162725" cy="6260329"/>
      </dsp:txXfrm>
    </dsp:sp>
    <dsp:sp modelId="{75D778AE-4033-42DA-8A41-111444F2CEA7}">
      <dsp:nvSpPr>
        <dsp:cNvPr id="0" name=""/>
        <dsp:cNvSpPr/>
      </dsp:nvSpPr>
      <dsp:spPr>
        <a:xfrm rot="5400000">
          <a:off x="-268321" y="3462641"/>
          <a:ext cx="1788809" cy="1252166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ZA" sz="3700" kern="1200" dirty="0"/>
        </a:p>
      </dsp:txBody>
      <dsp:txXfrm rot="5400000">
        <a:off x="-268321" y="3462641"/>
        <a:ext cx="1788809" cy="1252166"/>
      </dsp:txXfrm>
    </dsp:sp>
    <dsp:sp modelId="{E3DDB5DE-B624-47EC-AAAA-558C37239F70}">
      <dsp:nvSpPr>
        <dsp:cNvPr id="0" name=""/>
        <dsp:cNvSpPr/>
      </dsp:nvSpPr>
      <dsp:spPr>
        <a:xfrm rot="5400000">
          <a:off x="3800968" y="645518"/>
          <a:ext cx="1162725" cy="626032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ZA" sz="2400" b="0" strike="noStrike" kern="1200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To explore strategies for combining different survey techniques</a:t>
          </a:r>
          <a:endParaRPr lang="en-ZA" sz="2400" kern="1200" dirty="0">
            <a:solidFill>
              <a:schemeClr val="tx2">
                <a:lumMod val="75000"/>
              </a:schemeClr>
            </a:solidFill>
            <a:latin typeface="Times New Roman" pitchFamily="18" charset="0"/>
            <a:cs typeface="Times New Roman" pitchFamily="18" charset="0"/>
          </a:endParaRPr>
        </a:p>
      </dsp:txBody>
      <dsp:txXfrm rot="5400000">
        <a:off x="3800968" y="645518"/>
        <a:ext cx="1162725" cy="6260329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0F7F529-2601-421A-94FB-A39BB58C7D96}">
      <dsp:nvSpPr>
        <dsp:cNvPr id="0" name=""/>
        <dsp:cNvSpPr/>
      </dsp:nvSpPr>
      <dsp:spPr>
        <a:xfrm rot="5400000">
          <a:off x="-335297" y="338914"/>
          <a:ext cx="2235315" cy="1564720"/>
        </a:xfrm>
        <a:prstGeom prst="chevron">
          <a:avLst/>
        </a:prstGeom>
        <a:solidFill>
          <a:schemeClr val="accent5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ZA" sz="4600" kern="1200" dirty="0"/>
        </a:p>
      </dsp:txBody>
      <dsp:txXfrm rot="5400000">
        <a:off x="-335297" y="338914"/>
        <a:ext cx="2235315" cy="1564720"/>
      </dsp:txXfrm>
    </dsp:sp>
    <dsp:sp modelId="{CE20852C-AFDA-4307-811E-E77E9D4DF147}">
      <dsp:nvSpPr>
        <dsp:cNvPr id="0" name=""/>
        <dsp:cNvSpPr/>
      </dsp:nvSpPr>
      <dsp:spPr>
        <a:xfrm rot="5400000">
          <a:off x="3908310" y="-2339972"/>
          <a:ext cx="1452955" cy="61401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ZA" sz="2400" b="0" strike="noStrike" kern="1200" spc="-1" dirty="0" smtClean="0">
              <a:solidFill>
                <a:schemeClr val="accent1">
                  <a:lumMod val="50000"/>
                </a:schemeClr>
              </a:solidFill>
              <a:latin typeface="+mj-lt"/>
            </a:rPr>
            <a:t>Netting strategies performed poorly</a:t>
          </a:r>
          <a:endParaRPr lang="en-ZA" sz="2400" kern="1200" dirty="0">
            <a:solidFill>
              <a:schemeClr val="tx2">
                <a:lumMod val="75000"/>
              </a:schemeClr>
            </a:solidFill>
            <a:latin typeface="+mj-lt"/>
            <a:cs typeface="Times New Roman" pitchFamily="18" charset="0"/>
          </a:endParaRPr>
        </a:p>
      </dsp:txBody>
      <dsp:txXfrm rot="5400000">
        <a:off x="3908310" y="-2339972"/>
        <a:ext cx="1452955" cy="6140135"/>
      </dsp:txXfrm>
    </dsp:sp>
    <dsp:sp modelId="{06486296-EAAF-4916-B684-724378D7A10D}">
      <dsp:nvSpPr>
        <dsp:cNvPr id="0" name=""/>
        <dsp:cNvSpPr/>
      </dsp:nvSpPr>
      <dsp:spPr>
        <a:xfrm rot="5400000">
          <a:off x="-335297" y="2288604"/>
          <a:ext cx="2235315" cy="156472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ZA" sz="2400" kern="1200" dirty="0"/>
        </a:p>
      </dsp:txBody>
      <dsp:txXfrm rot="5400000">
        <a:off x="-335297" y="2288604"/>
        <a:ext cx="2235315" cy="1564720"/>
      </dsp:txXfrm>
    </dsp:sp>
    <dsp:sp modelId="{9BD286BB-DF92-479A-8B98-87203C6AC875}">
      <dsp:nvSpPr>
        <dsp:cNvPr id="0" name=""/>
        <dsp:cNvSpPr/>
      </dsp:nvSpPr>
      <dsp:spPr>
        <a:xfrm rot="5400000">
          <a:off x="3908310" y="-390283"/>
          <a:ext cx="1452955" cy="61401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ZA" sz="2400" b="0" strike="noStrike" kern="1200" spc="-1" dirty="0" smtClean="0">
              <a:solidFill>
                <a:schemeClr val="accent5">
                  <a:lumMod val="50000"/>
                </a:schemeClr>
              </a:solidFill>
              <a:latin typeface="Arial"/>
            </a:rPr>
            <a:t>Combined strategies performed best in calculating species diversity </a:t>
          </a:r>
          <a:endParaRPr lang="en-ZA" sz="2400" kern="1200" dirty="0">
            <a:solidFill>
              <a:schemeClr val="accent5">
                <a:lumMod val="50000"/>
              </a:schemeClr>
            </a:solidFill>
            <a:latin typeface="+mj-lt"/>
            <a:cs typeface="Times New Roman" pitchFamily="18" charset="0"/>
          </a:endParaRPr>
        </a:p>
      </dsp:txBody>
      <dsp:txXfrm rot="5400000">
        <a:off x="3908310" y="-390283"/>
        <a:ext cx="1452955" cy="6140135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0F7F529-2601-421A-94FB-A39BB58C7D96}">
      <dsp:nvSpPr>
        <dsp:cNvPr id="0" name=""/>
        <dsp:cNvSpPr/>
      </dsp:nvSpPr>
      <dsp:spPr>
        <a:xfrm rot="5400000">
          <a:off x="-335297" y="338914"/>
          <a:ext cx="2235315" cy="1564720"/>
        </a:xfrm>
        <a:prstGeom prst="chevron">
          <a:avLst/>
        </a:prstGeom>
        <a:solidFill>
          <a:schemeClr val="accent5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ZA" sz="4600" kern="1200" dirty="0"/>
        </a:p>
      </dsp:txBody>
      <dsp:txXfrm rot="5400000">
        <a:off x="-335297" y="338914"/>
        <a:ext cx="2235315" cy="1564720"/>
      </dsp:txXfrm>
    </dsp:sp>
    <dsp:sp modelId="{CE20852C-AFDA-4307-811E-E77E9D4DF147}">
      <dsp:nvSpPr>
        <dsp:cNvPr id="0" name=""/>
        <dsp:cNvSpPr/>
      </dsp:nvSpPr>
      <dsp:spPr>
        <a:xfrm rot="5400000">
          <a:off x="3908310" y="-2339972"/>
          <a:ext cx="1452955" cy="61401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ZA" sz="2400" b="0" strike="noStrike" kern="1200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Versatile camera based techniques</a:t>
          </a:r>
          <a:endParaRPr lang="en-ZA" sz="2400" kern="1200" dirty="0">
            <a:solidFill>
              <a:schemeClr val="tx2">
                <a:lumMod val="75000"/>
              </a:schemeClr>
            </a:solidFill>
            <a:latin typeface="+mj-lt"/>
            <a:cs typeface="Times New Roman" pitchFamily="18" charset="0"/>
          </a:endParaRPr>
        </a:p>
      </dsp:txBody>
      <dsp:txXfrm rot="5400000">
        <a:off x="3908310" y="-2339972"/>
        <a:ext cx="1452955" cy="6140135"/>
      </dsp:txXfrm>
    </dsp:sp>
    <dsp:sp modelId="{06486296-EAAF-4916-B684-724378D7A10D}">
      <dsp:nvSpPr>
        <dsp:cNvPr id="0" name=""/>
        <dsp:cNvSpPr/>
      </dsp:nvSpPr>
      <dsp:spPr>
        <a:xfrm rot="5400000">
          <a:off x="-335297" y="2288604"/>
          <a:ext cx="2235315" cy="156472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ZA" sz="2400" kern="1200" dirty="0"/>
        </a:p>
      </dsp:txBody>
      <dsp:txXfrm rot="5400000">
        <a:off x="-335297" y="2288604"/>
        <a:ext cx="2235315" cy="1564720"/>
      </dsp:txXfrm>
    </dsp:sp>
    <dsp:sp modelId="{9BD286BB-DF92-479A-8B98-87203C6AC875}">
      <dsp:nvSpPr>
        <dsp:cNvPr id="0" name=""/>
        <dsp:cNvSpPr/>
      </dsp:nvSpPr>
      <dsp:spPr>
        <a:xfrm rot="5400000">
          <a:off x="3908310" y="-390283"/>
          <a:ext cx="1452955" cy="61401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ZA" sz="2400" b="0" strike="noStrike" kern="1200" spc="-1" dirty="0" smtClean="0">
              <a:solidFill>
                <a:schemeClr val="accent1">
                  <a:lumMod val="50000"/>
                </a:schemeClr>
              </a:solidFill>
              <a:latin typeface="Arial"/>
            </a:rPr>
            <a:t>Differences in baited and unbaited camera species richness detection</a:t>
          </a:r>
          <a:endParaRPr lang="en-ZA" sz="2400" kern="1200" dirty="0">
            <a:solidFill>
              <a:schemeClr val="accent5">
                <a:lumMod val="50000"/>
              </a:schemeClr>
            </a:solidFill>
            <a:latin typeface="+mj-lt"/>
            <a:cs typeface="Times New Roman" pitchFamily="18" charset="0"/>
          </a:endParaRPr>
        </a:p>
      </dsp:txBody>
      <dsp:txXfrm rot="5400000">
        <a:off x="3908310" y="-390283"/>
        <a:ext cx="1452955" cy="61401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Z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Z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Z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Z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Edit Master text styles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15AE771F-BA7F-44B1-9661-A9B3A8DAE673}" type="datetime">
              <a:rPr lang="en-ZA" sz="1200" b="0" strike="noStrike" spc="-1">
                <a:solidFill>
                  <a:srgbClr val="8B8B8B"/>
                </a:solidFill>
                <a:latin typeface="Calibri"/>
              </a:rPr>
              <a:pPr>
                <a:lnSpc>
                  <a:spcPct val="100000"/>
                </a:lnSpc>
              </a:pPr>
              <a:t>2018/07/28</a:t>
            </a:fld>
            <a:endParaRPr lang="en-ZA" sz="1200" b="0" strike="noStrike" spc="-1" dirty="0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ZA" sz="2400" b="0" strike="noStrike" spc="-1" dirty="0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E729104C-B025-4AC9-AFEC-DF82BF0FFD25}" type="slidenum">
              <a:rPr lang="en-ZA" sz="1200" b="0" strike="noStrike" spc="-1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ZA" sz="1200" b="0" strike="noStrike" spc="-1" dirty="0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36E43367-09C7-46DA-B71D-5443E126E5D5}" type="datetime">
              <a:rPr lang="en-ZA" sz="1200" b="0" strike="noStrike" spc="-1">
                <a:solidFill>
                  <a:srgbClr val="8B8B8B"/>
                </a:solidFill>
                <a:latin typeface="Calibri"/>
              </a:rPr>
              <a:pPr>
                <a:lnSpc>
                  <a:spcPct val="100000"/>
                </a:lnSpc>
              </a:pPr>
              <a:t>2018/07/28</a:t>
            </a:fld>
            <a:endParaRPr lang="en-ZA" sz="1200" b="0" strike="noStrike" spc="-1" dirty="0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ZA" sz="2400" b="0" strike="noStrike" spc="-1" dirty="0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E1B70B74-E29C-4345-B617-74A44455C483}" type="slidenum">
              <a:rPr lang="en-ZA" sz="1200" b="0" strike="noStrike" spc="-1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ZA" sz="1200" b="0" strike="noStrike" spc="-1" dirty="0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81"/>
          <p:cNvPicPr/>
          <p:nvPr/>
        </p:nvPicPr>
        <p:blipFill>
          <a:blip r:embed="rId2" cstate="print"/>
          <a:srcRect l="64923" t="7283" r="2591" b="53865"/>
          <a:stretch/>
        </p:blipFill>
        <p:spPr>
          <a:xfrm>
            <a:off x="2520000" y="238896"/>
            <a:ext cx="7632000" cy="5134320"/>
          </a:xfrm>
          <a:prstGeom prst="rect">
            <a:avLst/>
          </a:prstGeom>
          <a:ln>
            <a:noFill/>
          </a:ln>
        </p:spPr>
      </p:pic>
      <p:sp>
        <p:nvSpPr>
          <p:cNvPr id="83" name="CustomShape 1"/>
          <p:cNvSpPr/>
          <p:nvPr/>
        </p:nvSpPr>
        <p:spPr>
          <a:xfrm>
            <a:off x="844920" y="5358936"/>
            <a:ext cx="10601640" cy="109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  <a:ea typeface="DejaVu Sans"/>
              </a:rPr>
              <a:t>Amieroh Abrahams 3559244 • Kylen Brown 3540337 • Kim Scholtz 3571589</a:t>
            </a: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lang="en-ZA" sz="20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  <a:ea typeface="DejaVu Sans"/>
              </a:rPr>
              <a:t>University of the Western Cape </a:t>
            </a:r>
            <a:endParaRPr lang="en-ZA" sz="20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2351584" y="260648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Results</a:t>
            </a:r>
          </a:p>
        </p:txBody>
      </p:sp>
      <p:sp>
        <p:nvSpPr>
          <p:cNvPr id="115" name="CustomShape 2"/>
          <p:cNvSpPr/>
          <p:nvPr/>
        </p:nvSpPr>
        <p:spPr>
          <a:xfrm>
            <a:off x="335360" y="1844824"/>
            <a:ext cx="6345000" cy="374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ANOSIM: Significant difference between pairwise </a:t>
            </a:r>
            <a:r>
              <a:rPr lang="en-ZA" sz="24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comparison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Three Terapontidae species were recorded on </a:t>
            </a:r>
            <a:r>
              <a:rPr lang="en-ZA" sz="24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camera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Species captured using different nets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36890" t="21282" r="34885" b="8829"/>
          <a:stretch>
            <a:fillRect/>
          </a:stretch>
        </p:blipFill>
        <p:spPr bwMode="auto">
          <a:xfrm>
            <a:off x="7464152" y="1268760"/>
            <a:ext cx="3672408" cy="5112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4223792" y="980728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ZA" sz="2000" spc="-1" dirty="0">
                <a:solidFill>
                  <a:schemeClr val="accent1">
                    <a:lumMod val="50000"/>
                  </a:schemeClr>
                </a:solidFill>
              </a:rPr>
              <a:t>Specie-specific detection</a:t>
            </a:r>
            <a:endParaRPr lang="en-ZA" sz="2000" spc="-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2592128" y="188640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Discussion</a:t>
            </a:r>
            <a:endParaRPr lang="en-ZA" sz="47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263352" y="1470520"/>
            <a:ext cx="5337000" cy="447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No single sampling technique is adequate for detecting all fish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Limitations of conventional netting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1 Species detected by conventional netting and not cameras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Useful attributes of underwater video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20287" t="28172" r="25476" b="27532"/>
          <a:stretch>
            <a:fillRect/>
          </a:stretch>
        </p:blipFill>
        <p:spPr bwMode="auto">
          <a:xfrm>
            <a:off x="5639272" y="2092132"/>
            <a:ext cx="6361384" cy="29210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4151784" y="836712"/>
            <a:ext cx="3888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ZA" sz="2000" spc="-1" dirty="0">
                <a:solidFill>
                  <a:schemeClr val="accent1">
                    <a:lumMod val="50000"/>
                  </a:schemeClr>
                </a:solidFill>
              </a:rPr>
              <a:t>Comparing survey techniques</a:t>
            </a:r>
            <a:endParaRPr lang="en-ZA" sz="2000" spc="-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2592128" y="260648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Discussion</a:t>
            </a:r>
          </a:p>
        </p:txBody>
      </p:sp>
      <p:sp>
        <p:nvSpPr>
          <p:cNvPr id="121" name="CustomShape 2"/>
          <p:cNvSpPr/>
          <p:nvPr/>
        </p:nvSpPr>
        <p:spPr>
          <a:xfrm>
            <a:off x="3215680" y="980728"/>
            <a:ext cx="6264696" cy="7586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ZA" sz="200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Survey </a:t>
            </a:r>
            <a:r>
              <a:rPr lang="en-ZA" sz="200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strategies:</a:t>
            </a:r>
            <a:r>
              <a:rPr lang="en-ZA" sz="2000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 </a:t>
            </a:r>
            <a:r>
              <a:rPr lang="en-ZA" sz="200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Comparing </a:t>
            </a:r>
            <a:r>
              <a:rPr lang="en-ZA" sz="200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alpha </a:t>
            </a:r>
            <a:r>
              <a:rPr lang="en-ZA" sz="200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diversity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graphicFrame>
        <p:nvGraphicFramePr>
          <p:cNvPr id="5" name="Diagram 4"/>
          <p:cNvGraphicFramePr/>
          <p:nvPr/>
        </p:nvGraphicFramePr>
        <p:xfrm>
          <a:off x="2279576" y="1973064"/>
          <a:ext cx="7704856" cy="4192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2664136" y="346320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Conclusion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graphicFrame>
        <p:nvGraphicFramePr>
          <p:cNvPr id="5" name="Diagram 4"/>
          <p:cNvGraphicFramePr/>
          <p:nvPr/>
        </p:nvGraphicFramePr>
        <p:xfrm>
          <a:off x="2351584" y="1757040"/>
          <a:ext cx="7704856" cy="4192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2466000" y="246336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Introduction</a:t>
            </a:r>
          </a:p>
        </p:txBody>
      </p:sp>
      <p:sp>
        <p:nvSpPr>
          <p:cNvPr id="85" name="CustomShape 2"/>
          <p:cNvSpPr/>
          <p:nvPr/>
        </p:nvSpPr>
        <p:spPr>
          <a:xfrm>
            <a:off x="1141496" y="956656"/>
            <a:ext cx="10715144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ZA" sz="20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Using remote underwater video to estimate </a:t>
            </a:r>
            <a:r>
              <a:rPr lang="en-ZA" sz="20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freshwater fish </a:t>
            </a:r>
            <a:r>
              <a:rPr lang="en-ZA" sz="20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species richness</a:t>
            </a:r>
          </a:p>
        </p:txBody>
      </p:sp>
      <p:sp>
        <p:nvSpPr>
          <p:cNvPr id="86" name="CustomShape 3"/>
          <p:cNvSpPr/>
          <p:nvPr/>
        </p:nvSpPr>
        <p:spPr>
          <a:xfrm>
            <a:off x="532080" y="2060848"/>
            <a:ext cx="4723920" cy="411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Sampled inland fish in central and northern Australia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Different netting techniques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Netting techniques threaten </a:t>
            </a:r>
            <a:r>
              <a:rPr lang="en-ZA" sz="24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a variety of species</a:t>
            </a: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BRUVs and UBRUVs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75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75000"/>
                </a:schemeClr>
              </a:solidFill>
              <a:latin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37444" t="15375" r="35438" b="6980"/>
          <a:stretch>
            <a:fillRect/>
          </a:stretch>
        </p:blipFill>
        <p:spPr bwMode="auto">
          <a:xfrm>
            <a:off x="7032104" y="1556792"/>
            <a:ext cx="3168352" cy="4865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2466000" y="246336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Aims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2351584" y="1397000"/>
          <a:ext cx="7512496" cy="498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2466000" y="346320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Study area</a:t>
            </a:r>
          </a:p>
        </p:txBody>
      </p:sp>
      <p:sp>
        <p:nvSpPr>
          <p:cNvPr id="91" name="CustomShape 2"/>
          <p:cNvSpPr/>
          <p:nvPr/>
        </p:nvSpPr>
        <p:spPr>
          <a:xfrm>
            <a:off x="1294824" y="1305256"/>
            <a:ext cx="933768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 algn="ctr">
              <a:lnSpc>
                <a:spcPct val="100000"/>
              </a:lnSpc>
              <a:buClr>
                <a:srgbClr val="000000"/>
              </a:buClr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Western Fortescue River catchment in Pilbara Western Australia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</p:txBody>
      </p:sp>
      <p:pic>
        <p:nvPicPr>
          <p:cNvPr id="92" name="Picture 91"/>
          <p:cNvPicPr/>
          <p:nvPr/>
        </p:nvPicPr>
        <p:blipFill>
          <a:blip r:embed="rId2" cstate="print"/>
          <a:srcRect l="38713" t="31262" r="31756" b="16801"/>
          <a:stretch/>
        </p:blipFill>
        <p:spPr>
          <a:xfrm>
            <a:off x="1800000" y="1745544"/>
            <a:ext cx="4103640" cy="4059720"/>
          </a:xfrm>
          <a:prstGeom prst="rect">
            <a:avLst/>
          </a:prstGeom>
          <a:ln>
            <a:noFill/>
          </a:ln>
        </p:spPr>
      </p:pic>
      <p:sp>
        <p:nvSpPr>
          <p:cNvPr id="93" name="TextShape 3"/>
          <p:cNvSpPr txBox="1"/>
          <p:nvPr/>
        </p:nvSpPr>
        <p:spPr>
          <a:xfrm>
            <a:off x="2136528" y="5805264"/>
            <a:ext cx="9072040" cy="520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ZA" sz="20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The location of the Fortescue River in Western Australia and the three waterholes</a:t>
            </a:r>
          </a:p>
        </p:txBody>
      </p:sp>
      <p:pic>
        <p:nvPicPr>
          <p:cNvPr id="94" name="Picture 93"/>
          <p:cNvPicPr/>
          <p:nvPr/>
        </p:nvPicPr>
        <p:blipFill>
          <a:blip r:embed="rId3" cstate="print"/>
          <a:stretch/>
        </p:blipFill>
        <p:spPr>
          <a:xfrm>
            <a:off x="6408000" y="1844824"/>
            <a:ext cx="3888000" cy="3854160"/>
          </a:xfrm>
          <a:prstGeom prst="rect">
            <a:avLst/>
          </a:prstGeom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1744" y="3419708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 smtClean="0">
                <a:solidFill>
                  <a:srgbClr val="FF0000"/>
                </a:solidFill>
              </a:rPr>
              <a:t>1</a:t>
            </a:r>
            <a:endParaRPr lang="en-ZA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03712" y="414908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63752" y="4797152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 smtClean="0">
                <a:solidFill>
                  <a:srgbClr val="FF0000"/>
                </a:solidFill>
              </a:rPr>
              <a:t>3</a:t>
            </a:r>
            <a:endParaRPr lang="en-ZA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2466000" y="188640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Methods</a:t>
            </a:r>
          </a:p>
        </p:txBody>
      </p:sp>
      <p:sp>
        <p:nvSpPr>
          <p:cNvPr id="96" name="CustomShape 2"/>
          <p:cNvSpPr/>
          <p:nvPr/>
        </p:nvSpPr>
        <p:spPr>
          <a:xfrm>
            <a:off x="1055440" y="1757832"/>
            <a:ext cx="11194200" cy="447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Daylight sampling 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UBRUVs at different depths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Sony HandiCam (HDRXR550) 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Cameras placed 50m apart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</p:txBody>
      </p:sp>
      <p:pic>
        <p:nvPicPr>
          <p:cNvPr id="97" name="Picture 96"/>
          <p:cNvPicPr/>
          <p:nvPr/>
        </p:nvPicPr>
        <p:blipFill>
          <a:blip r:embed="rId2" cstate="print"/>
          <a:srcRect l="54657" t="34411" r="29394" b="41435"/>
          <a:stretch/>
        </p:blipFill>
        <p:spPr>
          <a:xfrm>
            <a:off x="7680176" y="1052736"/>
            <a:ext cx="3119400" cy="2565088"/>
          </a:xfrm>
          <a:prstGeom prst="rect">
            <a:avLst/>
          </a:prstGeom>
          <a:ln>
            <a:noFill/>
          </a:ln>
        </p:spPr>
      </p:pic>
      <p:pic>
        <p:nvPicPr>
          <p:cNvPr id="98" name="Picture 97"/>
          <p:cNvPicPr/>
          <p:nvPr/>
        </p:nvPicPr>
        <p:blipFill>
          <a:blip r:embed="rId2" cstate="print"/>
          <a:srcRect l="44028" t="34411" r="47701" b="42485"/>
          <a:stretch/>
        </p:blipFill>
        <p:spPr>
          <a:xfrm>
            <a:off x="7680176" y="3789040"/>
            <a:ext cx="3121200" cy="2566800"/>
          </a:xfrm>
          <a:prstGeom prst="rect">
            <a:avLst/>
          </a:prstGeom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83832" y="868650"/>
            <a:ext cx="309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ZA" sz="2000" spc="-1" dirty="0">
                <a:solidFill>
                  <a:schemeClr val="accent1">
                    <a:lumMod val="50000"/>
                  </a:schemeClr>
                </a:solidFill>
              </a:rPr>
              <a:t>Camera deployment</a:t>
            </a:r>
            <a:endParaRPr lang="en-ZA" sz="2000" spc="-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2466000" y="116632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Methods</a:t>
            </a:r>
          </a:p>
        </p:txBody>
      </p:sp>
      <p:sp>
        <p:nvSpPr>
          <p:cNvPr id="100" name="CustomShape 2"/>
          <p:cNvSpPr/>
          <p:nvPr/>
        </p:nvSpPr>
        <p:spPr>
          <a:xfrm>
            <a:off x="554040" y="1769272"/>
            <a:ext cx="5333760" cy="374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Beach seining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Fyke nets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Multi-panel </a:t>
            </a:r>
            <a:r>
              <a:rPr lang="en-ZA" sz="24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gillnet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Fish caught in the nets were counted and measured</a:t>
            </a:r>
          </a:p>
        </p:txBody>
      </p:sp>
      <p:pic>
        <p:nvPicPr>
          <p:cNvPr id="101" name="Picture 100"/>
          <p:cNvPicPr/>
          <p:nvPr/>
        </p:nvPicPr>
        <p:blipFill>
          <a:blip r:embed="rId2" cstate="print"/>
          <a:stretch/>
        </p:blipFill>
        <p:spPr>
          <a:xfrm>
            <a:off x="8424000" y="1268760"/>
            <a:ext cx="3528000" cy="2520000"/>
          </a:xfrm>
          <a:prstGeom prst="rect">
            <a:avLst/>
          </a:prstGeom>
          <a:ln>
            <a:noFill/>
          </a:ln>
        </p:spPr>
      </p:pic>
      <p:pic>
        <p:nvPicPr>
          <p:cNvPr id="102" name="Picture 101"/>
          <p:cNvPicPr/>
          <p:nvPr/>
        </p:nvPicPr>
        <p:blipFill>
          <a:blip r:embed="rId3" cstate="print"/>
          <a:stretch/>
        </p:blipFill>
        <p:spPr>
          <a:xfrm>
            <a:off x="4503600" y="1268760"/>
            <a:ext cx="3488400" cy="2500200"/>
          </a:xfrm>
          <a:prstGeom prst="rect">
            <a:avLst/>
          </a:prstGeom>
          <a:ln>
            <a:noFill/>
          </a:ln>
        </p:spPr>
      </p:pic>
      <p:pic>
        <p:nvPicPr>
          <p:cNvPr id="103" name="Picture 102"/>
          <p:cNvPicPr/>
          <p:nvPr/>
        </p:nvPicPr>
        <p:blipFill>
          <a:blip r:embed="rId4" cstate="print"/>
          <a:stretch/>
        </p:blipFill>
        <p:spPr>
          <a:xfrm>
            <a:off x="6480000" y="3933056"/>
            <a:ext cx="3502440" cy="2509920"/>
          </a:xfrm>
          <a:prstGeom prst="rect">
            <a:avLst/>
          </a:prstGeom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83832" y="764704"/>
            <a:ext cx="33123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ZA" sz="2000" spc="-1" dirty="0">
                <a:solidFill>
                  <a:schemeClr val="accent1">
                    <a:lumMod val="50000"/>
                  </a:schemeClr>
                </a:solidFill>
              </a:rPr>
              <a:t>Conventional netting</a:t>
            </a:r>
            <a:endParaRPr lang="en-ZA" sz="2000" spc="-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2466000" y="346320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Methods</a:t>
            </a:r>
          </a:p>
        </p:txBody>
      </p:sp>
      <p:sp>
        <p:nvSpPr>
          <p:cNvPr id="105" name="CustomShape 2"/>
          <p:cNvSpPr/>
          <p:nvPr/>
        </p:nvSpPr>
        <p:spPr>
          <a:xfrm>
            <a:off x="636840" y="1991016"/>
            <a:ext cx="5555160" cy="338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VLC Media </a:t>
            </a:r>
            <a:r>
              <a:rPr lang="en-ZA" sz="24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Player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Viewed first 10mins after </a:t>
            </a:r>
            <a:r>
              <a:rPr lang="en-ZA" sz="24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deployment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Recorded first time arrival of each species in view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 cstate="print"/>
          <a:stretch/>
        </p:blipFill>
        <p:spPr>
          <a:xfrm>
            <a:off x="7382880" y="1484784"/>
            <a:ext cx="4065120" cy="223200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3" cstate="print"/>
          <a:srcRect l="42480" t="54821" r="27398" b="12626"/>
          <a:stretch/>
        </p:blipFill>
        <p:spPr>
          <a:xfrm>
            <a:off x="7416360" y="4005064"/>
            <a:ext cx="4103640" cy="2252880"/>
          </a:xfrm>
          <a:prstGeom prst="rect">
            <a:avLst/>
          </a:prstGeom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9856" y="980728"/>
            <a:ext cx="316835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spc="-1" dirty="0">
                <a:solidFill>
                  <a:schemeClr val="accent1">
                    <a:lumMod val="50000"/>
                  </a:schemeClr>
                </a:solidFill>
              </a:rPr>
              <a:t>Video processing</a:t>
            </a:r>
          </a:p>
          <a:p>
            <a:endParaRPr lang="en-ZA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2466000" y="346320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Data analysis</a:t>
            </a:r>
          </a:p>
        </p:txBody>
      </p:sp>
      <p:sp>
        <p:nvSpPr>
          <p:cNvPr id="109" name="CustomShape 2"/>
          <p:cNvSpPr/>
          <p:nvPr/>
        </p:nvSpPr>
        <p:spPr>
          <a:xfrm>
            <a:off x="540360" y="1916832"/>
            <a:ext cx="4779360" cy="374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Presence or absence 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Average catch was determined in relation to each technique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Species accumulation curves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Bray-Curtis similarity matrix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One-way ANOSIM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19734" t="21282" r="26030" b="6250"/>
          <a:stretch>
            <a:fillRect/>
          </a:stretch>
        </p:blipFill>
        <p:spPr bwMode="auto">
          <a:xfrm>
            <a:off x="5303912" y="1512168"/>
            <a:ext cx="6385802" cy="4797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719920" y="260648"/>
            <a:ext cx="6816240" cy="8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ZA" sz="47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Results</a:t>
            </a:r>
          </a:p>
        </p:txBody>
      </p:sp>
      <p:sp>
        <p:nvSpPr>
          <p:cNvPr id="112" name="CustomShape 2"/>
          <p:cNvSpPr/>
          <p:nvPr/>
        </p:nvSpPr>
        <p:spPr>
          <a:xfrm>
            <a:off x="543088" y="1700808"/>
            <a:ext cx="6345000" cy="4845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Camera based </a:t>
            </a:r>
            <a:r>
              <a:rPr lang="en-ZA" sz="24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techniques outperformed conventional netting techniques</a:t>
            </a: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Camera techniques yield 13 species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Netting technique yield 11 </a:t>
            </a:r>
            <a:r>
              <a:rPr lang="en-ZA" sz="24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species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Three species were detected on camera that were not </a:t>
            </a:r>
            <a:r>
              <a:rPr lang="en-ZA" sz="2400" b="0" strike="noStrike" spc="-1" dirty="0" smtClean="0">
                <a:solidFill>
                  <a:schemeClr val="accent1">
                    <a:lumMod val="50000"/>
                  </a:schemeClr>
                </a:solidFill>
                <a:latin typeface="Arial"/>
              </a:rPr>
              <a:t>detected </a:t>
            </a:r>
            <a:r>
              <a:rPr lang="en-ZA" sz="2400" b="0" strike="noStrike" spc="-1" dirty="0">
                <a:solidFill>
                  <a:schemeClr val="accent1">
                    <a:lumMod val="50000"/>
                  </a:schemeClr>
                </a:solidFill>
                <a:latin typeface="Arial"/>
              </a:rPr>
              <a:t>by netting techniques</a:t>
            </a: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ZA" sz="2400" b="0" strike="noStrike" spc="-1" dirty="0">
              <a:latin typeface="Arial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9506" t="15375" r="37098" b="9786"/>
          <a:stretch>
            <a:fillRect/>
          </a:stretch>
        </p:blipFill>
        <p:spPr bwMode="auto">
          <a:xfrm>
            <a:off x="7896200" y="140582"/>
            <a:ext cx="3528392" cy="6096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rgbClr val="9BBB59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48328" y="6237312"/>
            <a:ext cx="2448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200" dirty="0" smtClean="0">
                <a:latin typeface="+mj-lt"/>
              </a:rPr>
              <a:t>Survey technique </a:t>
            </a:r>
            <a:endParaRPr lang="en-ZA" sz="12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6522533" y="2858453"/>
            <a:ext cx="2448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200" dirty="0" smtClean="0">
                <a:latin typeface="+mj-lt"/>
              </a:rPr>
              <a:t>Frequency of occurrence (%) </a:t>
            </a:r>
            <a:endParaRPr lang="en-ZA" sz="12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9416" y="980728"/>
            <a:ext cx="7272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ZA" sz="2000" spc="-1" dirty="0">
                <a:solidFill>
                  <a:schemeClr val="accent1">
                    <a:lumMod val="50000"/>
                  </a:schemeClr>
                </a:solidFill>
              </a:rPr>
              <a:t>Survey techniques and species richness estimates</a:t>
            </a:r>
            <a:endParaRPr lang="en-ZA" sz="2000" spc="-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</TotalTime>
  <Words>311</Words>
  <Application>Microsoft Office PowerPoint</Application>
  <PresentationFormat>Custom</PresentationFormat>
  <Paragraphs>106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Office Theme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Kylen</cp:lastModifiedBy>
  <cp:revision>47</cp:revision>
  <dcterms:created xsi:type="dcterms:W3CDTF">2018-07-28T06:13:46Z</dcterms:created>
  <dcterms:modified xsi:type="dcterms:W3CDTF">2018-07-28T12:22:29Z</dcterms:modified>
  <dc:language>en-ZA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14</vt:i4>
  </property>
</Properties>
</file>